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8" d="100"/>
          <a:sy n="78" d="100"/>
        </p:scale>
        <p:origin x="642" y="9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 userDrawn="1"/>
        </p:nvGrpSpPr>
        <p:grpSpPr>
          <a:xfrm>
            <a:off x="-1" y="6324600"/>
            <a:ext cx="12188826" cy="533400"/>
            <a:chOff x="-1" y="6324600"/>
            <a:chExt cx="12188826" cy="533400"/>
          </a:xfrm>
        </p:grpSpPr>
        <p:sp>
          <p:nvSpPr>
            <p:cNvPr id="12" name="Rectangle 11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8" name="Picture 7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73419" y="1905004"/>
            <a:ext cx="1023988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73418" y="4344997"/>
            <a:ext cx="1023988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7868" y="1411553"/>
            <a:ext cx="1117309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84"/>
            <a:ext cx="12188826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5415" y="649805"/>
            <a:ext cx="8608232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 i="1">
                <a:gradFill flip="none" rotWithShape="1">
                  <a:gsLst>
                    <a:gs pos="0">
                      <a:srgbClr val="FFFFB9"/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916" y="4645623"/>
            <a:ext cx="7430435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315237" y="2355850"/>
            <a:ext cx="9898063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2000" b="1" i="0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  <p:grpSp>
        <p:nvGrpSpPr>
          <p:cNvPr id="4" name="Group 12"/>
          <p:cNvGrpSpPr/>
          <p:nvPr userDrawn="1"/>
        </p:nvGrpSpPr>
        <p:grpSpPr>
          <a:xfrm>
            <a:off x="-1" y="6324600"/>
            <a:ext cx="12188826" cy="533400"/>
            <a:chOff x="-1" y="6324600"/>
            <a:chExt cx="12188826" cy="533400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6856412" y="6324600"/>
              <a:ext cx="5332413" cy="533400"/>
            </a:xfrm>
            <a:prstGeom prst="rect">
              <a:avLst/>
            </a:prstGeom>
            <a:gradFill flip="none" rotWithShape="1">
              <a:gsLst>
                <a:gs pos="100000">
                  <a:schemeClr val="tx1"/>
                </a:gs>
                <a:gs pos="0">
                  <a:schemeClr val="lt1">
                    <a:shade val="675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pic>
          <p:nvPicPr>
            <p:cNvPr id="10" name="Picture 9" descr="white-bar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-1" y="6324600"/>
              <a:ext cx="12188825" cy="533400"/>
            </a:xfrm>
            <a:prstGeom prst="rect">
              <a:avLst/>
            </a:prstGeom>
          </p:spPr>
        </p:pic>
      </p:grp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210862"/>
          </a:xfrm>
        </p:spPr>
        <p:txBody>
          <a:bodyPr/>
          <a:lstStyle>
            <a:lvl1pPr>
              <a:lnSpc>
                <a:spcPct val="90000"/>
              </a:lnSpc>
              <a:buFontTx/>
              <a:buBlip>
                <a:blip r:embed="rId2"/>
              </a:buBlip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68" y="1412875"/>
            <a:ext cx="1117309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869" y="1411553"/>
            <a:ext cx="5484971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411553"/>
            <a:ext cx="5484971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869" y="1411561"/>
            <a:ext cx="5484971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69" y="2174875"/>
            <a:ext cx="5484971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034" y="1411561"/>
            <a:ext cx="548792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48920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7868" y="1411553"/>
            <a:ext cx="1117309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37" y="1420817"/>
            <a:ext cx="11165020" cy="2128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kumimoji="0" lang="en-US" sz="5400" b="0" i="0" u="none" strike="noStrike" kern="1200" cap="none" spc="-150" normalizeH="0" baseline="0" noProof="0" dirty="0">
          <a:ln w="11430"/>
          <a:gradFill flip="none" rotWithShape="1">
            <a:gsLst>
              <a:gs pos="0">
                <a:srgbClr val="FFFFB9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uLnTx/>
          <a:uFillTx/>
          <a:latin typeface="+mj-lt"/>
          <a:ea typeface="+mn-ea"/>
          <a:cs typeface="+mn-cs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85000"/>
        <a:buFontTx/>
        <a:buBlip>
          <a:blip r:embed="rId14"/>
        </a:buBlip>
        <a:defRPr sz="2400" kern="1200">
          <a:solidFill>
            <a:schemeClr val="tx1"/>
          </a:solidFill>
          <a:effectLst>
            <a:outerShdw blurRad="63500" dist="38100" dir="2700000" algn="tl" rotWithShape="0">
              <a:prstClr val="black">
                <a:alpha val="20000"/>
              </a:prst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Mowing Safety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Wayne County, Ohio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012" y="3124201"/>
            <a:ext cx="3457575" cy="232316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997196"/>
          </a:xfrm>
        </p:spPr>
        <p:txBody>
          <a:bodyPr/>
          <a:lstStyle/>
          <a:p>
            <a:r>
              <a:rPr lang="en-US" sz="7200" dirty="0" smtClean="0"/>
              <a:t>Statistics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954655"/>
          </a:xfrm>
        </p:spPr>
        <p:txBody>
          <a:bodyPr/>
          <a:lstStyle/>
          <a:p>
            <a:r>
              <a:rPr lang="en-US" sz="4800" dirty="0" smtClean="0"/>
              <a:t>Each year 87,000 Americans are injured while mowing the lawn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4800" dirty="0" smtClean="0"/>
              <a:t>10,000 children – 2,300 seriously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380684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997196"/>
          </a:xfrm>
        </p:spPr>
        <p:txBody>
          <a:bodyPr/>
          <a:lstStyle/>
          <a:p>
            <a:r>
              <a:rPr lang="en-US" sz="7200" dirty="0" smtClean="0"/>
              <a:t>Preparation 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1748171"/>
          </a:xfrm>
        </p:spPr>
        <p:txBody>
          <a:bodyPr/>
          <a:lstStyle/>
          <a:p>
            <a:r>
              <a:rPr lang="en-US" sz="4800" dirty="0" smtClean="0"/>
              <a:t>Pick up objects in lawn before mowing</a:t>
            </a:r>
          </a:p>
          <a:p>
            <a:pPr lvl="1"/>
            <a:r>
              <a:rPr lang="en-US" sz="3200" dirty="0" smtClean="0"/>
              <a:t>Mowers can throw objects greater than 200 mph</a:t>
            </a:r>
          </a:p>
          <a:p>
            <a:pPr lvl="1"/>
            <a:r>
              <a:rPr lang="en-US" sz="3200" dirty="0" smtClean="0"/>
              <a:t>Objects become missiles</a:t>
            </a:r>
          </a:p>
        </p:txBody>
      </p:sp>
      <p:sp>
        <p:nvSpPr>
          <p:cNvPr id="4" name="AutoShape 2" descr="Image result for powerpoint push mower safety"/>
          <p:cNvSpPr>
            <a:spLocks noChangeAspect="1" noChangeArrowheads="1"/>
          </p:cNvSpPr>
          <p:nvPr/>
        </p:nvSpPr>
        <p:spPr bwMode="auto">
          <a:xfrm>
            <a:off x="5332412" y="3733800"/>
            <a:ext cx="3429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powerpoint push mower safety"/>
          <p:cNvSpPr>
            <a:spLocks noChangeAspect="1" noChangeArrowheads="1"/>
          </p:cNvSpPr>
          <p:nvPr/>
        </p:nvSpPr>
        <p:spPr bwMode="auto">
          <a:xfrm>
            <a:off x="7770812" y="4038600"/>
            <a:ext cx="32004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Image result for powerpoint push mower safety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787" y="3345476"/>
            <a:ext cx="4095059" cy="267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00217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997196"/>
          </a:xfrm>
        </p:spPr>
        <p:txBody>
          <a:bodyPr/>
          <a:lstStyle/>
          <a:p>
            <a:r>
              <a:rPr lang="en-US" sz="7200" dirty="0" smtClean="0"/>
              <a:t>Preparation  (continued)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191369"/>
          </a:xfrm>
        </p:spPr>
        <p:txBody>
          <a:bodyPr/>
          <a:lstStyle/>
          <a:p>
            <a:r>
              <a:rPr lang="en-US" sz="4800" dirty="0" smtClean="0"/>
              <a:t>Handle fuel with care</a:t>
            </a:r>
          </a:p>
          <a:p>
            <a:pPr lvl="1"/>
            <a:r>
              <a:rPr lang="en-US" sz="3200" dirty="0" smtClean="0"/>
              <a:t>Never fuel mower while engine is </a:t>
            </a:r>
            <a:r>
              <a:rPr lang="en-US" sz="3200" dirty="0" smtClean="0"/>
              <a:t>running. If you run out of gas, let engine cool before fueling</a:t>
            </a:r>
            <a:endParaRPr lang="en-US" sz="3200" dirty="0" smtClean="0"/>
          </a:p>
          <a:p>
            <a:pPr lvl="1"/>
            <a:r>
              <a:rPr lang="en-US" sz="3200" dirty="0" smtClean="0"/>
              <a:t>Absolutely no smoking while fueling mower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12" y="4124092"/>
            <a:ext cx="2209800" cy="2048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7012" y="4153110"/>
            <a:ext cx="2667000" cy="201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64431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997196"/>
          </a:xfrm>
        </p:spPr>
        <p:txBody>
          <a:bodyPr/>
          <a:lstStyle/>
          <a:p>
            <a:r>
              <a:rPr lang="en-US" sz="7200" dirty="0" smtClean="0"/>
              <a:t>Personal Protective Equipment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474524"/>
          </a:xfrm>
        </p:spPr>
        <p:txBody>
          <a:bodyPr/>
          <a:lstStyle/>
          <a:p>
            <a:r>
              <a:rPr lang="en-US" dirty="0" smtClean="0"/>
              <a:t>Wear close fitting clothes</a:t>
            </a:r>
          </a:p>
          <a:p>
            <a:r>
              <a:rPr lang="en-US" dirty="0" smtClean="0"/>
              <a:t>Wear closed toe leather shoes or work boots</a:t>
            </a:r>
          </a:p>
          <a:p>
            <a:pPr lvl="1"/>
            <a:r>
              <a:rPr lang="en-US" dirty="0" smtClean="0"/>
              <a:t>NEVER go barefoot or wear toeless shoes such as sandals or flip-flops</a:t>
            </a:r>
          </a:p>
          <a:p>
            <a:pPr marL="517525" lvl="1" indent="0">
              <a:buNone/>
            </a:pPr>
            <a:endParaRPr lang="en-US" dirty="0" smtClean="0"/>
          </a:p>
          <a:p>
            <a:r>
              <a:rPr lang="en-US" dirty="0" smtClean="0"/>
              <a:t>Safety glasses are recommended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2212" y="3200400"/>
            <a:ext cx="31242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3444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997196"/>
          </a:xfrm>
        </p:spPr>
        <p:txBody>
          <a:bodyPr/>
          <a:lstStyle/>
          <a:p>
            <a:r>
              <a:rPr lang="en-US" sz="7200" dirty="0" smtClean="0"/>
              <a:t>Mower Operation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4438138"/>
          </a:xfrm>
        </p:spPr>
        <p:txBody>
          <a:bodyPr/>
          <a:lstStyle/>
          <a:p>
            <a:r>
              <a:rPr lang="en-US" dirty="0" smtClean="0"/>
              <a:t>Keep children away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Never mow wet grass</a:t>
            </a:r>
          </a:p>
          <a:p>
            <a:pPr lvl="1"/>
            <a:r>
              <a:rPr lang="en-US" dirty="0" smtClean="0"/>
              <a:t>Increases chances of operator slipping under mower deck</a:t>
            </a:r>
          </a:p>
          <a:p>
            <a:pPr lvl="1"/>
            <a:r>
              <a:rPr lang="en-US" dirty="0" smtClean="0"/>
              <a:t>Clogs mower, increasing risk of injury while cleaning</a:t>
            </a:r>
          </a:p>
          <a:p>
            <a:pPr lvl="1"/>
            <a:r>
              <a:rPr lang="en-US" dirty="0" smtClean="0"/>
              <a:t>Causes uneven cuts</a:t>
            </a:r>
          </a:p>
          <a:p>
            <a:pPr lvl="1"/>
            <a:endParaRPr lang="en-US" dirty="0"/>
          </a:p>
          <a:p>
            <a:pPr marL="517525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081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997196"/>
          </a:xfrm>
        </p:spPr>
        <p:txBody>
          <a:bodyPr/>
          <a:lstStyle/>
          <a:p>
            <a:r>
              <a:rPr lang="en-US" sz="7200" dirty="0" smtClean="0"/>
              <a:t>Mower operation (continued)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985433"/>
          </a:xfrm>
        </p:spPr>
        <p:txBody>
          <a:bodyPr/>
          <a:lstStyle/>
          <a:p>
            <a:r>
              <a:rPr lang="en-US" dirty="0" smtClean="0"/>
              <a:t>Always shut off engine before unclogging discharge chute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tilting the mower is necessary, make sure engine is cool and gas lid on mower is tightened</a:t>
            </a:r>
          </a:p>
          <a:p>
            <a:pPr lvl="1"/>
            <a:r>
              <a:rPr lang="en-US" dirty="0" smtClean="0"/>
              <a:t>Tilt the mower that the gas tank is tilted away from the engine</a:t>
            </a:r>
          </a:p>
          <a:p>
            <a:pPr marL="517525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812" y="3962400"/>
            <a:ext cx="4495800" cy="2667000"/>
          </a:xfrm>
          <a:prstGeom prst="rect">
            <a:avLst/>
          </a:prstGeom>
        </p:spPr>
      </p:pic>
      <p:sp>
        <p:nvSpPr>
          <p:cNvPr id="5" name="Striped Right Arrow 4"/>
          <p:cNvSpPr/>
          <p:nvPr/>
        </p:nvSpPr>
        <p:spPr bwMode="auto">
          <a:xfrm rot="1640447">
            <a:off x="6836855" y="5684013"/>
            <a:ext cx="978408" cy="484632"/>
          </a:xfrm>
          <a:prstGeom prst="stripedRightArrow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755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997196"/>
          </a:xfrm>
        </p:spPr>
        <p:txBody>
          <a:bodyPr/>
          <a:lstStyle/>
          <a:p>
            <a:r>
              <a:rPr lang="en-US" sz="7200" dirty="0" smtClean="0"/>
              <a:t>Mower Operation (continued)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511457"/>
          </a:xfrm>
        </p:spPr>
        <p:txBody>
          <a:bodyPr/>
          <a:lstStyle/>
          <a:p>
            <a:r>
              <a:rPr lang="en-US" dirty="0" smtClean="0"/>
              <a:t>Mow across inclines to avoid slipping under mower deck. If using a riding mower, mow up and down the incline.</a:t>
            </a:r>
            <a:endParaRPr lang="en-US" dirty="0"/>
          </a:p>
          <a:p>
            <a:r>
              <a:rPr lang="en-US" dirty="0" smtClean="0"/>
              <a:t>Never leave a running mower unattended</a:t>
            </a:r>
            <a:endParaRPr lang="en-US" dirty="0"/>
          </a:p>
          <a:p>
            <a:r>
              <a:rPr lang="en-US" dirty="0" smtClean="0"/>
              <a:t>Disconnect spark plug before working on </a:t>
            </a:r>
            <a:r>
              <a:rPr lang="en-US" dirty="0" smtClean="0"/>
              <a:t>mower</a:t>
            </a:r>
          </a:p>
          <a:p>
            <a:r>
              <a:rPr lang="en-US" dirty="0" smtClean="0"/>
              <a:t>Never point shoot into the street, at pedestrians, or passing cars.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3208" y="3962399"/>
            <a:ext cx="2488603" cy="266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5767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7" y="228603"/>
            <a:ext cx="11165020" cy="997196"/>
          </a:xfrm>
        </p:spPr>
        <p:txBody>
          <a:bodyPr/>
          <a:lstStyle/>
          <a:p>
            <a:r>
              <a:rPr lang="en-US" sz="7200" dirty="0" smtClean="0"/>
              <a:t>Mower Operation (continued)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7868" y="1411552"/>
            <a:ext cx="11173090" cy="2412968"/>
          </a:xfrm>
        </p:spPr>
        <p:txBody>
          <a:bodyPr/>
          <a:lstStyle/>
          <a:p>
            <a:r>
              <a:rPr lang="en-US" dirty="0" smtClean="0"/>
              <a:t>When moving between mowing locations, turn mower off while travelling over pavement, sidewalks, landscaping, or gravel.</a:t>
            </a:r>
          </a:p>
          <a:p>
            <a:endParaRPr lang="en-US" dirty="0"/>
          </a:p>
          <a:p>
            <a:r>
              <a:rPr lang="en-US" i="1" u="sng" dirty="0" smtClean="0">
                <a:solidFill>
                  <a:srgbClr val="FF0000"/>
                </a:solidFill>
              </a:rPr>
              <a:t>ALWAYS BE AWARE OF YOUR SURROUNDINGS AND WHERE THE DISCHARGE IS POINTED.</a:t>
            </a:r>
            <a:endParaRPr lang="en-US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73224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Green Textured Segoe 16x9_TP10286741">
  <a:themeElements>
    <a:clrScheme name="Custom 1">
      <a:dk1>
        <a:srgbClr val="000000"/>
      </a:dk1>
      <a:lt1>
        <a:srgbClr val="FFFFFF"/>
      </a:lt1>
      <a:dk2>
        <a:srgbClr val="1F733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E5D39-25BB-4378-933E-6C81907C31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 texture design template (widescreen)</Template>
  <TotalTime>395</TotalTime>
  <Words>274</Words>
  <Application>Microsoft Office PowerPoint</Application>
  <PresentationFormat>Custom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</vt:lpstr>
      <vt:lpstr>Wingdings</vt:lpstr>
      <vt:lpstr>1_Green Textured Segoe 16x9_TP10286741</vt:lpstr>
      <vt:lpstr>Mowing Safety</vt:lpstr>
      <vt:lpstr>Statistics</vt:lpstr>
      <vt:lpstr>Preparation </vt:lpstr>
      <vt:lpstr>Preparation  (continued)</vt:lpstr>
      <vt:lpstr>Personal Protective Equipment</vt:lpstr>
      <vt:lpstr>Mower Operation</vt:lpstr>
      <vt:lpstr>Mower operation (continued)</vt:lpstr>
      <vt:lpstr>Mower Operation (continued)</vt:lpstr>
      <vt:lpstr>Mower Operation (continued)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Mowing Safety</dc:title>
  <dc:creator>Dave Hodgson</dc:creator>
  <cp:keywords/>
  <cp:lastModifiedBy>Dave Hodgson</cp:lastModifiedBy>
  <cp:revision>12</cp:revision>
  <dcterms:created xsi:type="dcterms:W3CDTF">2015-06-18T14:50:16Z</dcterms:created>
  <dcterms:modified xsi:type="dcterms:W3CDTF">2015-06-22T19:15:46Z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TC102867419990</vt:lpwstr>
  </property>
</Properties>
</file>